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1" r:id="rId2"/>
    <p:sldId id="261" r:id="rId3"/>
    <p:sldId id="258" r:id="rId4"/>
    <p:sldId id="259" r:id="rId5"/>
    <p:sldId id="257" r:id="rId6"/>
    <p:sldId id="260" r:id="rId7"/>
    <p:sldId id="262" r:id="rId8"/>
    <p:sldId id="263" r:id="rId9"/>
    <p:sldId id="264" r:id="rId10"/>
    <p:sldId id="265" r:id="rId11"/>
    <p:sldId id="266" r:id="rId12"/>
    <p:sldId id="267" r:id="rId13"/>
    <p:sldId id="268" r:id="rId14"/>
    <p:sldId id="269" r:id="rId15"/>
    <p:sldId id="270"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6" d="100"/>
          <a:sy n="96" d="100"/>
        </p:scale>
        <p:origin x="-1066"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539E4-E9CA-46EE-85F7-4E581B2E10DF}" type="datetimeFigureOut">
              <a:rPr lang="ru-RU" smtClean="0"/>
              <a:pPr/>
              <a:t>04.11.2011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E7BC35-5E73-459E-88C0-F686BCEEBDB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2E7BC35-5E73-459E-88C0-F686BCEEBDB0}"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2E7BC35-5E73-459E-88C0-F686BCEEBDB0}" type="slidenum">
              <a:rPr lang="ru-RU" smtClean="0"/>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2E7BC35-5E73-459E-88C0-F686BCEEBDB0}"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938B27-EE46-4C2D-B214-DF4305B56008}" type="datetimeFigureOut">
              <a:rPr lang="ru-RU" smtClean="0"/>
              <a:pPr/>
              <a:t>04.11.2011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5B27B2-55D2-4A48-857C-924C294A93A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938B27-EE46-4C2D-B214-DF4305B56008}" type="datetimeFigureOut">
              <a:rPr lang="ru-RU" smtClean="0"/>
              <a:pPr/>
              <a:t>04.11.2011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5B27B2-55D2-4A48-857C-924C294A93A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938B27-EE46-4C2D-B214-DF4305B56008}" type="datetimeFigureOut">
              <a:rPr lang="ru-RU" smtClean="0"/>
              <a:pPr/>
              <a:t>04.11.2011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5B27B2-55D2-4A48-857C-924C294A93A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938B27-EE46-4C2D-B214-DF4305B56008}" type="datetimeFigureOut">
              <a:rPr lang="ru-RU" smtClean="0"/>
              <a:pPr/>
              <a:t>04.11.2011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5B27B2-55D2-4A48-857C-924C294A93A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A938B27-EE46-4C2D-B214-DF4305B56008}" type="datetimeFigureOut">
              <a:rPr lang="ru-RU" smtClean="0"/>
              <a:pPr/>
              <a:t>04.11.2011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5B27B2-55D2-4A48-857C-924C294A93A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A938B27-EE46-4C2D-B214-DF4305B56008}" type="datetimeFigureOut">
              <a:rPr lang="ru-RU" smtClean="0"/>
              <a:pPr/>
              <a:t>04.11.2011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5B27B2-55D2-4A48-857C-924C294A93A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A938B27-EE46-4C2D-B214-DF4305B56008}" type="datetimeFigureOut">
              <a:rPr lang="ru-RU" smtClean="0"/>
              <a:pPr/>
              <a:t>04.11.2011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C5B27B2-55D2-4A48-857C-924C294A93A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A938B27-EE46-4C2D-B214-DF4305B56008}" type="datetimeFigureOut">
              <a:rPr lang="ru-RU" smtClean="0"/>
              <a:pPr/>
              <a:t>04.11.2011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C5B27B2-55D2-4A48-857C-924C294A93A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938B27-EE46-4C2D-B214-DF4305B56008}" type="datetimeFigureOut">
              <a:rPr lang="ru-RU" smtClean="0"/>
              <a:pPr/>
              <a:t>04.11.2011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C5B27B2-55D2-4A48-857C-924C294A93A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938B27-EE46-4C2D-B214-DF4305B56008}" type="datetimeFigureOut">
              <a:rPr lang="ru-RU" smtClean="0"/>
              <a:pPr/>
              <a:t>04.11.2011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5B27B2-55D2-4A48-857C-924C294A93A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938B27-EE46-4C2D-B214-DF4305B56008}" type="datetimeFigureOut">
              <a:rPr lang="ru-RU" smtClean="0"/>
              <a:pPr/>
              <a:t>04.11.2011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5B27B2-55D2-4A48-857C-924C294A93A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38B27-EE46-4C2D-B214-DF4305B56008}" type="datetimeFigureOut">
              <a:rPr lang="ru-RU" smtClean="0"/>
              <a:pPr/>
              <a:t>04.11.2011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B27B2-55D2-4A48-857C-924C294A93A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www.mou-sosh28.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u="sng" dirty="0" smtClean="0">
                <a:solidFill>
                  <a:schemeClr val="tx2"/>
                </a:solidFill>
              </a:rPr>
              <a:t>Музеи МОУ « СОШ № 28»</a:t>
            </a:r>
            <a:endParaRPr lang="ru-RU" b="1" i="1" u="sng" dirty="0">
              <a:solidFill>
                <a:schemeClr val="tx2"/>
              </a:solidFill>
            </a:endParaRPr>
          </a:p>
        </p:txBody>
      </p:sp>
      <p:pic>
        <p:nvPicPr>
          <p:cNvPr id="1026" name="Picture 2" descr="D:\фото\сош№28.jpg"/>
          <p:cNvPicPr>
            <a:picLocks noGrp="1" noChangeAspect="1" noChangeArrowheads="1"/>
          </p:cNvPicPr>
          <p:nvPr>
            <p:ph idx="1"/>
          </p:nvPr>
        </p:nvPicPr>
        <p:blipFill>
          <a:blip r:embed="rId3"/>
          <a:srcRect/>
          <a:stretch>
            <a:fillRect/>
          </a:stretch>
        </p:blipFill>
        <p:spPr bwMode="auto">
          <a:xfrm>
            <a:off x="2071670" y="1428736"/>
            <a:ext cx="4857784" cy="3000395"/>
          </a:xfrm>
          <a:prstGeom prst="rect">
            <a:avLst/>
          </a:prstGeom>
          <a:noFill/>
        </p:spPr>
      </p:pic>
      <p:sp>
        <p:nvSpPr>
          <p:cNvPr id="18433" name="Rectangle 1"/>
          <p:cNvSpPr>
            <a:spLocks noChangeArrowheads="1"/>
          </p:cNvSpPr>
          <p:nvPr/>
        </p:nvSpPr>
        <p:spPr bwMode="auto">
          <a:xfrm>
            <a:off x="2357422" y="5214950"/>
            <a:ext cx="400052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F497D"/>
                </a:solidFill>
                <a:effectLst/>
                <a:latin typeface="Calibri" pitchFamily="34" charset="0"/>
                <a:ea typeface="Calibri" pitchFamily="34" charset="0"/>
                <a:cs typeface="Times New Roman" pitchFamily="18" charset="0"/>
              </a:rPr>
              <a:t>Гончарук Е.А. </a:t>
            </a:r>
            <a:endParaRPr kumimoji="0" lang="ru-RU" sz="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F497D"/>
                </a:solidFill>
                <a:effectLst/>
                <a:latin typeface="Calibri" pitchFamily="34" charset="0"/>
                <a:ea typeface="Calibri" pitchFamily="34" charset="0"/>
                <a:cs typeface="Times New Roman" pitchFamily="18" charset="0"/>
              </a:rPr>
              <a:t>учитель начальных классов </a:t>
            </a:r>
            <a:endParaRPr kumimoji="0" lang="ru-RU" sz="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F497D"/>
                </a:solidFill>
                <a:effectLst/>
                <a:latin typeface="Calibri" pitchFamily="34" charset="0"/>
                <a:ea typeface="Calibri" pitchFamily="34" charset="0"/>
                <a:cs typeface="Times New Roman" pitchFamily="18" charset="0"/>
              </a:rPr>
              <a:t>МОУ « СОШ № 28» г.Балаково</a:t>
            </a:r>
            <a:endParaRPr kumimoji="0" lang="ru-RU"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i="1" u="sng" dirty="0" smtClean="0">
                <a:solidFill>
                  <a:schemeClr val="tx2"/>
                </a:solidFill>
              </a:rPr>
              <a:t>Экспозиция военной техники в миниатюре</a:t>
            </a:r>
            <a:endParaRPr lang="ru-RU" sz="3600" dirty="0"/>
          </a:p>
        </p:txBody>
      </p:sp>
      <p:sp>
        <p:nvSpPr>
          <p:cNvPr id="3" name="Прямоугольник 2"/>
          <p:cNvSpPr/>
          <p:nvPr/>
        </p:nvSpPr>
        <p:spPr>
          <a:xfrm>
            <a:off x="285720" y="1785926"/>
            <a:ext cx="8643966" cy="4370427"/>
          </a:xfrm>
          <a:prstGeom prst="rect">
            <a:avLst/>
          </a:prstGeom>
        </p:spPr>
        <p:txBody>
          <a:bodyPr wrap="square">
            <a:spAutoFit/>
          </a:bodyPr>
          <a:lstStyle/>
          <a:p>
            <a:pPr algn="just"/>
            <a:r>
              <a:rPr lang="ru-RU" sz="2000" b="1" dirty="0" smtClean="0"/>
              <a:t>Ещё одной основополагающей задачей работы экспозиции является изучение биографий людей, так или иначе связанных с развитием боевой техники. Это ученые, конструкторы, испытатели, участвовавшие в создании различных образцов техники, герои и участники Великой Отечественной войны, других войн. В данном случае будет интересно проследить не только жизненный путь отдельного человека, но и соотнести его с конкретной эпохой, в которой он жил, описать политическую и военную обстановку в стране и в мире в тот период. Работа в этом направлении начата, создан «чкаловский уголок», центральным экспонатом которого является самолет АНТ-25. В привязке к этому самолету можно рассказать и о его создателе Андрее Николаевиче Туполеве, и об экипажах этого самолета, командирами которых были Валерий Павлович Чкалов и Михаил Михайлович Громов, и о первых шагах развития дальней авиации. </a:t>
            </a:r>
            <a:endParaRPr lang="ru-RU" sz="2000" dirty="0" smtClean="0"/>
          </a:p>
          <a:p>
            <a:pPr algn="just"/>
            <a:r>
              <a:rPr lang="ru-RU" sz="2000" b="1" dirty="0" smtClean="0"/>
              <a:t>           .</a:t>
            </a: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i="1" u="sng" dirty="0" smtClean="0">
                <a:solidFill>
                  <a:schemeClr val="tx2"/>
                </a:solidFill>
              </a:rPr>
              <a:t>Экспозиция военной техники в миниатюре</a:t>
            </a:r>
            <a:endParaRPr lang="ru-RU" sz="3200" dirty="0"/>
          </a:p>
        </p:txBody>
      </p:sp>
      <p:pic>
        <p:nvPicPr>
          <p:cNvPr id="5" name="Picture 3"/>
          <p:cNvPicPr>
            <a:picLocks noChangeAspect="1" noChangeArrowheads="1"/>
          </p:cNvPicPr>
          <p:nvPr/>
        </p:nvPicPr>
        <p:blipFill>
          <a:blip r:embed="rId2"/>
          <a:srcRect/>
          <a:stretch>
            <a:fillRect/>
          </a:stretch>
        </p:blipFill>
        <p:spPr bwMode="auto">
          <a:xfrm>
            <a:off x="5214942" y="1928802"/>
            <a:ext cx="3500462" cy="4214842"/>
          </a:xfrm>
          <a:prstGeom prst="rect">
            <a:avLst/>
          </a:prstGeom>
          <a:noFill/>
          <a:ln w="9525">
            <a:noFill/>
            <a:miter lim="800000"/>
            <a:headEnd/>
            <a:tailEnd/>
          </a:ln>
          <a:effectLst/>
        </p:spPr>
      </p:pic>
      <p:sp>
        <p:nvSpPr>
          <p:cNvPr id="6" name="Прямоугольник 5"/>
          <p:cNvSpPr/>
          <p:nvPr/>
        </p:nvSpPr>
        <p:spPr>
          <a:xfrm>
            <a:off x="285720" y="1643050"/>
            <a:ext cx="4572000" cy="4708981"/>
          </a:xfrm>
          <a:prstGeom prst="rect">
            <a:avLst/>
          </a:prstGeom>
        </p:spPr>
        <p:txBody>
          <a:bodyPr>
            <a:spAutoFit/>
          </a:bodyPr>
          <a:lstStyle/>
          <a:p>
            <a:pPr algn="just"/>
            <a:r>
              <a:rPr lang="ru-RU" sz="2000" b="1" dirty="0" smtClean="0"/>
              <a:t>Более общей перспективой развития экспозиции является налаживание связей с действующими боевыми частями Вооруженных сил РФ, а также с другими музеями и экспозициями. Так, весной 2009 года А.С. </a:t>
            </a:r>
            <a:r>
              <a:rPr lang="ru-RU" sz="2000" b="1" dirty="0" err="1" smtClean="0"/>
              <a:t>Черватюк</a:t>
            </a:r>
            <a:r>
              <a:rPr lang="ru-RU" sz="2000" b="1" dirty="0" smtClean="0"/>
              <a:t> и Г.В. Разуваев побывали в музее дальней авиации на территории базы ВВС в г. Энгельсе. Там была достигнута договоренность с руководством музея об организации экскурсий учащихся МОУ «Средняя школа № 28» и об оказании помощи Комнате Боевой славы школы путем передачи экспонатов и материалов</a:t>
            </a:r>
            <a:endParaRPr lang="ru-RU"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i="1" u="sng" dirty="0" smtClean="0">
                <a:solidFill>
                  <a:schemeClr val="tx2"/>
                </a:solidFill>
              </a:rPr>
              <a:t>Экспозиция военной техники в миниатюре</a:t>
            </a:r>
            <a:endParaRPr lang="ru-RU" sz="3600" dirty="0"/>
          </a:p>
        </p:txBody>
      </p:sp>
      <p:pic>
        <p:nvPicPr>
          <p:cNvPr id="9218" name="Picture 2"/>
          <p:cNvPicPr>
            <a:picLocks noChangeAspect="1" noChangeArrowheads="1"/>
          </p:cNvPicPr>
          <p:nvPr/>
        </p:nvPicPr>
        <p:blipFill>
          <a:blip r:embed="rId2"/>
          <a:srcRect/>
          <a:stretch>
            <a:fillRect/>
          </a:stretch>
        </p:blipFill>
        <p:spPr bwMode="auto">
          <a:xfrm>
            <a:off x="500034" y="1981200"/>
            <a:ext cx="4643470" cy="394813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715008" y="1500174"/>
            <a:ext cx="2857520" cy="25050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i="1" u="sng" dirty="0" smtClean="0">
                <a:solidFill>
                  <a:schemeClr val="tx2"/>
                </a:solidFill>
              </a:rPr>
              <a:t>Музейная экспозиция</a:t>
            </a:r>
            <a:br>
              <a:rPr lang="ru-RU" sz="3200" b="1" i="1" u="sng" dirty="0" smtClean="0">
                <a:solidFill>
                  <a:schemeClr val="tx2"/>
                </a:solidFill>
              </a:rPr>
            </a:br>
            <a:r>
              <a:rPr lang="ru-RU" sz="3200" b="1" i="1" u="sng" dirty="0" smtClean="0">
                <a:solidFill>
                  <a:schemeClr val="tx2"/>
                </a:solidFill>
              </a:rPr>
              <a:t> "Страницы истории </a:t>
            </a:r>
            <a:r>
              <a:rPr lang="ru-RU" sz="3200" b="1" i="1" u="sng" dirty="0" err="1" smtClean="0">
                <a:solidFill>
                  <a:schemeClr val="tx2"/>
                </a:solidFill>
              </a:rPr>
              <a:t>Балаковского</a:t>
            </a:r>
            <a:r>
              <a:rPr lang="ru-RU" sz="3200" b="1" i="1" u="sng" dirty="0" smtClean="0">
                <a:solidFill>
                  <a:schemeClr val="tx2"/>
                </a:solidFill>
              </a:rPr>
              <a:t> образования"</a:t>
            </a:r>
            <a:endParaRPr lang="ru-RU" sz="3200" i="1" u="sng" dirty="0">
              <a:solidFill>
                <a:schemeClr val="tx2"/>
              </a:solidFill>
            </a:endParaRPr>
          </a:p>
        </p:txBody>
      </p:sp>
      <p:sp>
        <p:nvSpPr>
          <p:cNvPr id="3" name="Прямоугольник 2"/>
          <p:cNvSpPr/>
          <p:nvPr/>
        </p:nvSpPr>
        <p:spPr>
          <a:xfrm>
            <a:off x="285720" y="2214554"/>
            <a:ext cx="4572000" cy="4247317"/>
          </a:xfrm>
          <a:prstGeom prst="rect">
            <a:avLst/>
          </a:prstGeom>
        </p:spPr>
        <p:txBody>
          <a:bodyPr>
            <a:spAutoFit/>
          </a:bodyPr>
          <a:lstStyle/>
          <a:p>
            <a:pPr algn="just"/>
            <a:r>
              <a:rPr lang="ru-RU" b="1" dirty="0" smtClean="0"/>
              <a:t>23.12.2010 на базе школы состоялось торжественное открытие  музейной экспозиции "Страницы истории </a:t>
            </a:r>
            <a:r>
              <a:rPr lang="ru-RU" b="1" dirty="0" err="1" smtClean="0"/>
              <a:t>Балаковского</a:t>
            </a:r>
            <a:r>
              <a:rPr lang="ru-RU" b="1" dirty="0" smtClean="0"/>
              <a:t> образования" . На открытии присутствовали  зам. главы администрации БМР по социальным вопросам Гусаков В.П.; председатель Комитета образования БМР Расторгуева И.В., директор УМЦ Логинова Т.В., руководители органов управления образованием прежних лет, ветераны педагогического труда. Оборудование зала приобретено при финансовой поддержке депутатов Саратовской областной думы Ефремова Е.С., </a:t>
            </a:r>
            <a:r>
              <a:rPr lang="ru-RU" b="1" dirty="0" err="1" smtClean="0"/>
              <a:t>Мажарова</a:t>
            </a:r>
            <a:r>
              <a:rPr lang="ru-RU" b="1" dirty="0" smtClean="0"/>
              <a:t> Л.А., Соловьёва В.А.</a:t>
            </a:r>
            <a:endParaRPr lang="ru-RU" dirty="0"/>
          </a:p>
        </p:txBody>
      </p:sp>
      <p:pic>
        <p:nvPicPr>
          <p:cNvPr id="10242" name="Picture 2"/>
          <p:cNvPicPr>
            <a:picLocks noChangeAspect="1" noChangeArrowheads="1"/>
          </p:cNvPicPr>
          <p:nvPr/>
        </p:nvPicPr>
        <p:blipFill>
          <a:blip r:embed="rId2"/>
          <a:srcRect/>
          <a:stretch>
            <a:fillRect/>
          </a:stretch>
        </p:blipFill>
        <p:spPr bwMode="auto">
          <a:xfrm>
            <a:off x="5000628" y="2714620"/>
            <a:ext cx="4000528"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i="1" u="sng" dirty="0" smtClean="0">
                <a:solidFill>
                  <a:schemeClr val="tx2"/>
                </a:solidFill>
              </a:rPr>
              <a:t>Музейная экспозиция</a:t>
            </a:r>
            <a:br>
              <a:rPr lang="ru-RU" sz="2800" b="1" i="1" u="sng" dirty="0" smtClean="0">
                <a:solidFill>
                  <a:schemeClr val="tx2"/>
                </a:solidFill>
              </a:rPr>
            </a:br>
            <a:r>
              <a:rPr lang="ru-RU" sz="2800" b="1" i="1" u="sng" dirty="0" smtClean="0">
                <a:solidFill>
                  <a:schemeClr val="tx2"/>
                </a:solidFill>
              </a:rPr>
              <a:t> "Страницы истории </a:t>
            </a:r>
            <a:r>
              <a:rPr lang="ru-RU" sz="2800" b="1" i="1" u="sng" dirty="0" err="1" smtClean="0">
                <a:solidFill>
                  <a:schemeClr val="tx2"/>
                </a:solidFill>
              </a:rPr>
              <a:t>Балаковского</a:t>
            </a:r>
            <a:r>
              <a:rPr lang="ru-RU" sz="2800" b="1" i="1" u="sng" dirty="0" smtClean="0">
                <a:solidFill>
                  <a:schemeClr val="tx2"/>
                </a:solidFill>
              </a:rPr>
              <a:t> образования"</a:t>
            </a:r>
            <a:endParaRPr lang="ru-RU" sz="2800" dirty="0"/>
          </a:p>
        </p:txBody>
      </p:sp>
      <p:pic>
        <p:nvPicPr>
          <p:cNvPr id="11266" name="Picture 2"/>
          <p:cNvPicPr>
            <a:picLocks noChangeAspect="1" noChangeArrowheads="1"/>
          </p:cNvPicPr>
          <p:nvPr/>
        </p:nvPicPr>
        <p:blipFill>
          <a:blip r:embed="rId2"/>
          <a:srcRect/>
          <a:stretch>
            <a:fillRect/>
          </a:stretch>
        </p:blipFill>
        <p:spPr bwMode="auto">
          <a:xfrm>
            <a:off x="142844" y="1785926"/>
            <a:ext cx="4267200" cy="275272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572000" y="3786190"/>
            <a:ext cx="4267200" cy="2752725"/>
          </a:xfrm>
          <a:prstGeom prst="rect">
            <a:avLst/>
          </a:prstGeom>
          <a:noFill/>
          <a:ln w="9525">
            <a:noFill/>
            <a:miter lim="800000"/>
            <a:headEnd/>
            <a:tailEnd/>
          </a:ln>
          <a:effectLst/>
        </p:spPr>
      </p:pic>
      <p:sp>
        <p:nvSpPr>
          <p:cNvPr id="5" name="Прямоугольник 4"/>
          <p:cNvSpPr/>
          <p:nvPr/>
        </p:nvSpPr>
        <p:spPr>
          <a:xfrm>
            <a:off x="428596" y="4786322"/>
            <a:ext cx="3501856" cy="954107"/>
          </a:xfrm>
          <a:prstGeom prst="rect">
            <a:avLst/>
          </a:prstGeom>
        </p:spPr>
        <p:txBody>
          <a:bodyPr wrap="square">
            <a:spAutoFit/>
          </a:bodyPr>
          <a:lstStyle/>
          <a:p>
            <a:pPr algn="ctr"/>
            <a:r>
              <a:rPr lang="ru-RU" sz="2800" b="1" i="1" dirty="0">
                <a:solidFill>
                  <a:srgbClr val="C00000"/>
                </a:solidFill>
              </a:rPr>
              <a:t>Вы мужество как пламя пронесли</a:t>
            </a:r>
          </a:p>
        </p:txBody>
      </p:sp>
      <p:sp>
        <p:nvSpPr>
          <p:cNvPr id="6" name="Прямоугольник 5"/>
          <p:cNvSpPr/>
          <p:nvPr/>
        </p:nvSpPr>
        <p:spPr>
          <a:xfrm>
            <a:off x="4572000" y="2428868"/>
            <a:ext cx="4572000" cy="830997"/>
          </a:xfrm>
          <a:prstGeom prst="rect">
            <a:avLst/>
          </a:prstGeom>
        </p:spPr>
        <p:txBody>
          <a:bodyPr wrap="square">
            <a:spAutoFit/>
          </a:bodyPr>
          <a:lstStyle/>
          <a:p>
            <a:pPr algn="ctr"/>
            <a:r>
              <a:rPr lang="ru-RU" sz="2400" b="1" i="1" dirty="0">
                <a:solidFill>
                  <a:srgbClr val="C00000"/>
                </a:solidFill>
              </a:rPr>
              <a:t>Учителями славится </a:t>
            </a:r>
            <a:r>
              <a:rPr lang="ru-RU" sz="2400" b="1" i="1" dirty="0" smtClean="0">
                <a:solidFill>
                  <a:srgbClr val="C00000"/>
                </a:solidFill>
              </a:rPr>
              <a:t>            Россия</a:t>
            </a:r>
            <a:endParaRPr lang="ru-RU" sz="2400" b="1" i="1"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i="1" u="sng" dirty="0" smtClean="0">
                <a:solidFill>
                  <a:schemeClr val="tx2"/>
                </a:solidFill>
              </a:rPr>
              <a:t>Музейная экспозиция</a:t>
            </a:r>
            <a:br>
              <a:rPr lang="ru-RU" sz="3200" b="1" i="1" u="sng" dirty="0" smtClean="0">
                <a:solidFill>
                  <a:schemeClr val="tx2"/>
                </a:solidFill>
              </a:rPr>
            </a:br>
            <a:r>
              <a:rPr lang="ru-RU" sz="3200" b="1" i="1" u="sng" dirty="0" smtClean="0">
                <a:solidFill>
                  <a:schemeClr val="tx2"/>
                </a:solidFill>
              </a:rPr>
              <a:t> "Страницы истории </a:t>
            </a:r>
            <a:r>
              <a:rPr lang="ru-RU" sz="3200" b="1" i="1" u="sng" dirty="0" err="1" smtClean="0">
                <a:solidFill>
                  <a:schemeClr val="tx2"/>
                </a:solidFill>
              </a:rPr>
              <a:t>Балаковского</a:t>
            </a:r>
            <a:r>
              <a:rPr lang="ru-RU" sz="3200" b="1" i="1" u="sng" dirty="0" smtClean="0">
                <a:solidFill>
                  <a:schemeClr val="tx2"/>
                </a:solidFill>
              </a:rPr>
              <a:t> образования"</a:t>
            </a:r>
            <a:endParaRPr lang="ru-RU" sz="3200" dirty="0"/>
          </a:p>
        </p:txBody>
      </p:sp>
      <p:sp>
        <p:nvSpPr>
          <p:cNvPr id="12289" name="Rectangle 1"/>
          <p:cNvSpPr>
            <a:spLocks noChangeArrowheads="1"/>
          </p:cNvSpPr>
          <p:nvPr/>
        </p:nvSpPr>
        <p:spPr bwMode="auto">
          <a:xfrm>
            <a:off x="642910" y="2285992"/>
            <a:ext cx="835824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3" fontAlgn="base">
              <a:spcBef>
                <a:spcPct val="0"/>
              </a:spcBef>
              <a:spcAft>
                <a:spcPct val="0"/>
              </a:spcAf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800" b="1" i="1"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Мы сильны нашей верною дружбою!</a:t>
            </a:r>
            <a:endParaRPr kumimoji="0" lang="ru-RU" sz="1000" b="1" i="1"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Балаковское</a:t>
            </a:r>
            <a:r>
              <a:rPr kumimoji="0" lang="ru-RU"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образование сегодня и завтра:</a:t>
            </a:r>
            <a:endParaRPr kumimoji="0" lang="ru-RU" sz="1000" b="1" i="1"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победители приоритетных образовательных проектов</a:t>
            </a:r>
            <a:endParaRPr kumimoji="0" lang="ru-RU" sz="1000" b="1" i="1"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Почетный путь, но трудный путь</a:t>
            </a:r>
            <a:endParaRPr kumimoji="0" lang="ru-RU" sz="1000" b="1" i="1"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Общественная активность, педагогическая инициатива</a:t>
            </a:r>
            <a:endParaRPr kumimoji="0" lang="ru-RU" sz="1000" b="1" i="1"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Образование с веком наравне…</a:t>
            </a:r>
            <a:endParaRPr kumimoji="0" lang="ru-RU" sz="1000" b="1" i="1"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Первая ступень образования</a:t>
            </a:r>
            <a:endParaRPr kumimoji="0" lang="ru-RU" sz="1000" b="1" i="1"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Школы Балаково и </a:t>
            </a:r>
            <a:r>
              <a:rPr kumimoji="0" lang="ru-RU" sz="20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Балаковского</a:t>
            </a:r>
            <a:r>
              <a:rPr kumimoji="0" lang="ru-RU" sz="2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района в 19-ом,20-ом,  начале 21 века</a:t>
            </a:r>
            <a:endParaRPr kumimoji="0" lang="ru-RU" sz="1000" b="1" i="1"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На трудных дорогах – всегда впереди</a:t>
            </a:r>
            <a:endParaRPr kumimoji="0" lang="ru-RU" sz="1000" b="1" i="1"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2010- год учителя!</a:t>
            </a:r>
            <a:endParaRPr kumimoji="0" lang="ru-RU" sz="3200" b="1" i="1" u="none" strike="noStrike" cap="none" normalizeH="0" baseline="0" dirty="0" smtClean="0">
              <a:ln>
                <a:noFill/>
              </a:ln>
              <a:solidFill>
                <a:schemeClr val="tx1"/>
              </a:solidFill>
              <a:effectLst/>
              <a:latin typeface="Arial" pitchFamily="34" charset="0"/>
              <a:cs typeface="Arial" pitchFamily="34" charset="0"/>
            </a:endParaRPr>
          </a:p>
        </p:txBody>
      </p:sp>
      <p:sp>
        <p:nvSpPr>
          <p:cNvPr id="12290" name="Rectangle 2"/>
          <p:cNvSpPr>
            <a:spLocks noChangeArrowheads="1"/>
          </p:cNvSpPr>
          <p:nvPr/>
        </p:nvSpPr>
        <p:spPr bwMode="auto">
          <a:xfrm>
            <a:off x="857224" y="1857364"/>
            <a:ext cx="670747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СТЕНДЫ ЭКСПОЗИЦИИ НОСЯТ НАЗВАНИЯ:</a:t>
            </a:r>
            <a:endParaRPr kumimoji="0" lang="ru-RU" sz="4000" b="1" i="1"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Ссылки:</a:t>
            </a:r>
            <a:endParaRPr lang="ru-RU" dirty="0"/>
          </a:p>
        </p:txBody>
      </p:sp>
      <p:sp>
        <p:nvSpPr>
          <p:cNvPr id="3" name="Содержимое 2"/>
          <p:cNvSpPr>
            <a:spLocks noGrp="1"/>
          </p:cNvSpPr>
          <p:nvPr>
            <p:ph idx="1"/>
          </p:nvPr>
        </p:nvSpPr>
        <p:spPr/>
        <p:txBody>
          <a:bodyPr/>
          <a:lstStyle/>
          <a:p>
            <a:r>
              <a:rPr lang="en-US" dirty="0" smtClean="0">
                <a:hlinkClick r:id="rId2"/>
              </a:rPr>
              <a:t>http://www.mou-sosh28.ru</a:t>
            </a:r>
            <a:r>
              <a:rPr lang="en-US" dirty="0" smtClean="0">
                <a:hlinkClick r:id="rId2"/>
              </a:rPr>
              <a:t>/</a:t>
            </a:r>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u="sng" dirty="0" smtClean="0">
                <a:solidFill>
                  <a:schemeClr val="tx2"/>
                </a:solidFill>
              </a:rPr>
              <a:t>Комната Боевой Славы</a:t>
            </a:r>
            <a:endParaRPr lang="ru-RU" i="1" u="sng" dirty="0">
              <a:solidFill>
                <a:schemeClr val="tx2"/>
              </a:solidFill>
            </a:endParaRPr>
          </a:p>
        </p:txBody>
      </p:sp>
      <p:pic>
        <p:nvPicPr>
          <p:cNvPr id="4" name="Picture 2"/>
          <p:cNvPicPr>
            <a:picLocks noGrp="1" noChangeAspect="1" noChangeArrowheads="1"/>
          </p:cNvPicPr>
          <p:nvPr>
            <p:ph idx="1"/>
          </p:nvPr>
        </p:nvPicPr>
        <p:blipFill>
          <a:blip r:embed="rId2"/>
          <a:srcRect/>
          <a:stretch>
            <a:fillRect/>
          </a:stretch>
        </p:blipFill>
        <p:spPr bwMode="auto">
          <a:xfrm>
            <a:off x="5500694" y="2714620"/>
            <a:ext cx="2560320" cy="3413760"/>
          </a:xfrm>
          <a:prstGeom prst="rect">
            <a:avLst/>
          </a:prstGeom>
          <a:noFill/>
          <a:ln w="9525">
            <a:noFill/>
            <a:miter lim="800000"/>
            <a:headEnd/>
            <a:tailEnd/>
          </a:ln>
          <a:effectLst/>
        </p:spPr>
      </p:pic>
      <p:sp>
        <p:nvSpPr>
          <p:cNvPr id="5" name="Прямоугольник 4"/>
          <p:cNvSpPr/>
          <p:nvPr/>
        </p:nvSpPr>
        <p:spPr>
          <a:xfrm>
            <a:off x="428596" y="1500174"/>
            <a:ext cx="4572000" cy="3970318"/>
          </a:xfrm>
          <a:prstGeom prst="rect">
            <a:avLst/>
          </a:prstGeom>
        </p:spPr>
        <p:txBody>
          <a:bodyPr wrap="square">
            <a:spAutoFit/>
          </a:bodyPr>
          <a:lstStyle/>
          <a:p>
            <a:pPr algn="ctr"/>
            <a:endParaRPr lang="ru-RU" sz="2000" b="1" i="1" u="sng" dirty="0" smtClean="0"/>
          </a:p>
          <a:p>
            <a:r>
              <a:rPr lang="ru-RU" sz="2000" b="1" dirty="0" smtClean="0"/>
              <a:t>Основными формами работы являются: экскурсии, лекции, презентации, социальное проектирование, уроки мужества, вахты памяти, организация встреч с участниками Великой Отечественной войны, сотрудничество с Центром военно-патриотического воспитания молодежи и подростков «Набат»,  пополнение Комнаты Боевой Славы новыми экспонатами</a:t>
            </a:r>
            <a:r>
              <a:rPr lang="ru-RU" sz="2800" b="1" dirty="0" smtClean="0"/>
              <a:t>.</a:t>
            </a:r>
            <a:endParaRPr lang="ru-RU" sz="2000" dirty="0"/>
          </a:p>
        </p:txBody>
      </p:sp>
      <p:sp>
        <p:nvSpPr>
          <p:cNvPr id="6" name="Прямоугольник 5"/>
          <p:cNvSpPr/>
          <p:nvPr/>
        </p:nvSpPr>
        <p:spPr>
          <a:xfrm>
            <a:off x="5286380" y="6286520"/>
            <a:ext cx="3093411" cy="369332"/>
          </a:xfrm>
          <a:prstGeom prst="rect">
            <a:avLst/>
          </a:prstGeom>
        </p:spPr>
        <p:txBody>
          <a:bodyPr wrap="none">
            <a:spAutoFit/>
          </a:bodyPr>
          <a:lstStyle/>
          <a:p>
            <a:pPr algn="ctr"/>
            <a:r>
              <a:rPr lang="ru-RU" b="1" i="1" u="sng" dirty="0" smtClean="0"/>
              <a:t>Руководитель: Журбина Т.В.</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4296"/>
          </a:xfrm>
        </p:spPr>
        <p:txBody>
          <a:bodyPr>
            <a:noAutofit/>
          </a:bodyPr>
          <a:lstStyle/>
          <a:p>
            <a:r>
              <a:rPr lang="ru-RU" sz="2000" b="1" dirty="0"/>
              <a:t>Работа Комнаты Боевой Славы направлена на формирование у школьников чувства патриотизма, любви к Родине, уважения к истории Отечества, выработке активной жизненной позиции. </a:t>
            </a:r>
            <a:r>
              <a:rPr lang="ru-RU" sz="2000" dirty="0" smtClean="0"/>
              <a:t/>
            </a:r>
            <a:br>
              <a:rPr lang="ru-RU" sz="2000" dirty="0" smtClean="0"/>
            </a:br>
            <a:r>
              <a:rPr lang="ru-RU" sz="2000" b="1" dirty="0"/>
              <a:t>     Главная задача в работе   Центра - сохранить и увековечить память военных лет, огненные страницы истории нашей Родины, имена ее героев и защитников.</a:t>
            </a:r>
            <a:endParaRPr lang="ru-RU" sz="2000" dirty="0"/>
          </a:p>
        </p:txBody>
      </p:sp>
      <p:pic>
        <p:nvPicPr>
          <p:cNvPr id="3074" name="Picture 2"/>
          <p:cNvPicPr>
            <a:picLocks noGrp="1" noChangeAspect="1" noChangeArrowheads="1"/>
          </p:cNvPicPr>
          <p:nvPr>
            <p:ph idx="1"/>
          </p:nvPr>
        </p:nvPicPr>
        <p:blipFill>
          <a:blip r:embed="rId2"/>
          <a:srcRect/>
          <a:stretch>
            <a:fillRect/>
          </a:stretch>
        </p:blipFill>
        <p:spPr bwMode="auto">
          <a:xfrm>
            <a:off x="5143504" y="3643314"/>
            <a:ext cx="3406140" cy="256032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00034" y="3143248"/>
            <a:ext cx="4200525"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82924"/>
          </a:xfrm>
        </p:spPr>
        <p:txBody>
          <a:bodyPr>
            <a:noAutofit/>
          </a:bodyPr>
          <a:lstStyle/>
          <a:p>
            <a:r>
              <a:rPr lang="ru-RU" sz="2800" b="1" dirty="0"/>
              <a:t>Центр  патриотического воспитания  активно сотрудничает  с Центром военно-патриотического воспитания молодежи и подростков «Набат». </a:t>
            </a:r>
            <a:r>
              <a:rPr lang="ru-RU" sz="2800" b="1" dirty="0" smtClean="0"/>
              <a:t/>
            </a:r>
            <a:br>
              <a:rPr lang="ru-RU" sz="2800" b="1" dirty="0" smtClean="0"/>
            </a:br>
            <a:r>
              <a:rPr lang="ru-RU" sz="2800" b="1" dirty="0"/>
              <a:t>О своей работе в «Набате» ребята рассказывают учащимся нашей школы: проводят классные часы и открытые уроки.</a:t>
            </a:r>
            <a:r>
              <a:rPr lang="ru-RU" sz="2800" b="1" dirty="0" smtClean="0"/>
              <a:t/>
            </a:r>
            <a:br>
              <a:rPr lang="ru-RU" sz="2800" b="1" dirty="0" smtClean="0"/>
            </a:br>
            <a:endParaRPr lang="ru-RU" sz="2800" dirty="0"/>
          </a:p>
        </p:txBody>
      </p:sp>
      <p:pic>
        <p:nvPicPr>
          <p:cNvPr id="4" name="Picture 4"/>
          <p:cNvPicPr>
            <a:picLocks noGrp="1" noChangeAspect="1" noChangeArrowheads="1"/>
          </p:cNvPicPr>
          <p:nvPr>
            <p:ph idx="1"/>
          </p:nvPr>
        </p:nvPicPr>
        <p:blipFill>
          <a:blip r:embed="rId2"/>
          <a:srcRect/>
          <a:stretch>
            <a:fillRect/>
          </a:stretch>
        </p:blipFill>
        <p:spPr bwMode="auto">
          <a:xfrm>
            <a:off x="2928926" y="3571876"/>
            <a:ext cx="3413760" cy="2560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u="sng" dirty="0" smtClean="0">
                <a:solidFill>
                  <a:schemeClr val="tx2"/>
                </a:solidFill>
              </a:rPr>
              <a:t>Комната Быта народов России</a:t>
            </a:r>
            <a:endParaRPr lang="ru-RU" b="1" i="1" u="sng" dirty="0">
              <a:solidFill>
                <a:schemeClr val="tx2"/>
              </a:solidFill>
            </a:endParaRPr>
          </a:p>
        </p:txBody>
      </p:sp>
      <p:pic>
        <p:nvPicPr>
          <p:cNvPr id="2050" name="Picture 2"/>
          <p:cNvPicPr>
            <a:picLocks noGrp="1" noChangeAspect="1" noChangeArrowheads="1"/>
          </p:cNvPicPr>
          <p:nvPr>
            <p:ph idx="1"/>
          </p:nvPr>
        </p:nvPicPr>
        <p:blipFill>
          <a:blip r:embed="rId3"/>
          <a:srcRect/>
          <a:stretch>
            <a:fillRect/>
          </a:stretch>
        </p:blipFill>
        <p:spPr bwMode="auto">
          <a:xfrm>
            <a:off x="5214942" y="3786190"/>
            <a:ext cx="3413760" cy="256032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71472" y="1928802"/>
            <a:ext cx="4267200" cy="32004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rot="10800000" flipV="1">
            <a:off x="5315797" y="1285860"/>
            <a:ext cx="3613919" cy="2146521"/>
          </a:xfrm>
          <a:prstGeom prst="rect">
            <a:avLst/>
          </a:prstGeom>
          <a:noFill/>
          <a:ln w="9525">
            <a:noFill/>
            <a:miter lim="800000"/>
            <a:headEnd/>
            <a:tailEnd/>
          </a:ln>
          <a:effectLst/>
        </p:spPr>
      </p:pic>
      <p:sp>
        <p:nvSpPr>
          <p:cNvPr id="13313" name="Rectangle 1"/>
          <p:cNvSpPr>
            <a:spLocks noChangeArrowheads="1"/>
          </p:cNvSpPr>
          <p:nvPr/>
        </p:nvSpPr>
        <p:spPr bwMode="auto">
          <a:xfrm>
            <a:off x="428596" y="5357826"/>
            <a:ext cx="37147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Руководитель: Сафронова Н.П.</a:t>
            </a:r>
            <a:endParaRPr kumimoji="0" lang="ru-RU" sz="40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u="sng" dirty="0" smtClean="0">
                <a:solidFill>
                  <a:schemeClr val="tx2"/>
                </a:solidFill>
              </a:rPr>
              <a:t>Комната Быта народов России</a:t>
            </a:r>
            <a:endParaRPr lang="ru-RU" u="sng" dirty="0"/>
          </a:p>
        </p:txBody>
      </p:sp>
      <p:pic>
        <p:nvPicPr>
          <p:cNvPr id="4098" name="Picture 2"/>
          <p:cNvPicPr>
            <a:picLocks noGrp="1" noChangeAspect="1" noChangeArrowheads="1"/>
          </p:cNvPicPr>
          <p:nvPr>
            <p:ph idx="1"/>
          </p:nvPr>
        </p:nvPicPr>
        <p:blipFill>
          <a:blip r:embed="rId2"/>
          <a:srcRect/>
          <a:stretch>
            <a:fillRect/>
          </a:stretch>
        </p:blipFill>
        <p:spPr bwMode="auto">
          <a:xfrm>
            <a:off x="5286380" y="4429132"/>
            <a:ext cx="3413760" cy="229362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28596" y="2857496"/>
            <a:ext cx="4267200" cy="286702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4876800" y="1714488"/>
            <a:ext cx="3695728" cy="24383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25536"/>
          </a:xfrm>
        </p:spPr>
        <p:txBody>
          <a:bodyPr>
            <a:noAutofit/>
          </a:bodyPr>
          <a:lstStyle/>
          <a:p>
            <a:r>
              <a:rPr lang="ru-RU" sz="4000" b="1" i="1" u="sng" dirty="0">
                <a:solidFill>
                  <a:schemeClr val="tx2"/>
                </a:solidFill>
              </a:rPr>
              <a:t>Э</a:t>
            </a:r>
            <a:r>
              <a:rPr lang="ru-RU" sz="4000" b="1" i="1" u="sng" dirty="0" smtClean="0">
                <a:solidFill>
                  <a:schemeClr val="tx2"/>
                </a:solidFill>
              </a:rPr>
              <a:t>кспозиция военной техники в миниатюре</a:t>
            </a:r>
            <a:endParaRPr lang="ru-RU" sz="4000" i="1" u="sng" dirty="0">
              <a:solidFill>
                <a:schemeClr val="tx2"/>
              </a:solidFill>
            </a:endParaRPr>
          </a:p>
        </p:txBody>
      </p:sp>
      <p:sp>
        <p:nvSpPr>
          <p:cNvPr id="3" name="Содержимое 2"/>
          <p:cNvSpPr>
            <a:spLocks noGrp="1"/>
          </p:cNvSpPr>
          <p:nvPr>
            <p:ph idx="1"/>
          </p:nvPr>
        </p:nvSpPr>
        <p:spPr/>
        <p:txBody>
          <a:bodyPr>
            <a:normAutofit fontScale="85000" lnSpcReduction="20000"/>
          </a:bodyPr>
          <a:lstStyle/>
          <a:p>
            <a:pPr algn="ctr"/>
            <a:r>
              <a:rPr lang="ru-RU" b="1" dirty="0" smtClean="0"/>
              <a:t>28.04.2010 в школы состоялось торжественное открытие  экспозиции военной техники в миниатюре. </a:t>
            </a:r>
          </a:p>
          <a:p>
            <a:pPr algn="ctr"/>
            <a:r>
              <a:rPr lang="ru-RU" b="1" dirty="0" smtClean="0"/>
              <a:t>Главной целью экспозиции является формирование у учащихся правильного представления о военной мощи нашей страны в прошлом и настоящем, интереса к истории страны в целом и истории вооруженных сил в частности и, посредством этого, чувства гордости за свою страну. Идея создания экспозиции принадлежит инженеру школы Разуваеву Г.В. и зам. директора по АХР </a:t>
            </a:r>
            <a:r>
              <a:rPr lang="ru-RU" b="1" dirty="0" err="1" smtClean="0"/>
              <a:t>Черватюку</a:t>
            </a:r>
            <a:r>
              <a:rPr lang="ru-RU" b="1" dirty="0" smtClean="0"/>
              <a:t> А.С.</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i="1" u="sng" dirty="0" smtClean="0">
                <a:solidFill>
                  <a:schemeClr val="tx2"/>
                </a:solidFill>
              </a:rPr>
              <a:t>Экспозиция военной техники в миниатюре</a:t>
            </a:r>
            <a:endParaRPr lang="ru-RU" sz="3600" dirty="0"/>
          </a:p>
        </p:txBody>
      </p:sp>
      <p:pic>
        <p:nvPicPr>
          <p:cNvPr id="5122" name="Picture 2"/>
          <p:cNvPicPr>
            <a:picLocks noChangeAspect="1" noChangeArrowheads="1"/>
          </p:cNvPicPr>
          <p:nvPr/>
        </p:nvPicPr>
        <p:blipFill>
          <a:blip r:embed="rId2"/>
          <a:srcRect/>
          <a:stretch>
            <a:fillRect/>
          </a:stretch>
        </p:blipFill>
        <p:spPr bwMode="auto">
          <a:xfrm>
            <a:off x="4857752" y="1643050"/>
            <a:ext cx="4143404" cy="392909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14282" y="4357694"/>
            <a:ext cx="4267200" cy="2214554"/>
          </a:xfrm>
          <a:prstGeom prst="rect">
            <a:avLst/>
          </a:prstGeom>
          <a:noFill/>
          <a:ln w="9525">
            <a:noFill/>
            <a:miter lim="800000"/>
            <a:headEnd/>
            <a:tailEnd/>
          </a:ln>
          <a:effectLst/>
        </p:spPr>
      </p:pic>
      <p:sp>
        <p:nvSpPr>
          <p:cNvPr id="5" name="Прямоугольник 4"/>
          <p:cNvSpPr/>
          <p:nvPr/>
        </p:nvSpPr>
        <p:spPr>
          <a:xfrm>
            <a:off x="142844" y="1428736"/>
            <a:ext cx="4572000" cy="2893100"/>
          </a:xfrm>
          <a:prstGeom prst="rect">
            <a:avLst/>
          </a:prstGeom>
        </p:spPr>
        <p:txBody>
          <a:bodyPr>
            <a:spAutoFit/>
          </a:bodyPr>
          <a:lstStyle/>
          <a:p>
            <a:pPr algn="just"/>
            <a:r>
              <a:rPr lang="ru-RU" dirty="0" smtClean="0"/>
              <a:t>  </a:t>
            </a:r>
            <a:r>
              <a:rPr lang="ru-RU" b="1" dirty="0" smtClean="0"/>
              <a:t> </a:t>
            </a:r>
            <a:r>
              <a:rPr lang="ru-RU" sz="1600" b="1" dirty="0" smtClean="0"/>
              <a:t>Основной задачей экспозиции на данный момент является создание линейки моделей боевой техники СССР и России с 20-х годов ХХ века до наших дней. Кроме того, параллельно этому будут приобретаться и собираться модели техники стран-участниц II Мировой войны. Это необходимо для демонстрации основных фаз II Мировой войны, сравнения вооруженных сил главных ее участников и, при более глубоком исследовании, событий, приведших к войне, и ее последствий.</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i="1" u="sng" dirty="0" smtClean="0">
                <a:solidFill>
                  <a:schemeClr val="tx2"/>
                </a:solidFill>
              </a:rPr>
              <a:t>Экспозиция военной техники в миниатюре</a:t>
            </a:r>
            <a:endParaRPr lang="ru-RU" sz="3600" dirty="0"/>
          </a:p>
        </p:txBody>
      </p:sp>
      <p:pic>
        <p:nvPicPr>
          <p:cNvPr id="7170" name="Picture 2"/>
          <p:cNvPicPr>
            <a:picLocks noChangeAspect="1" noChangeArrowheads="1"/>
          </p:cNvPicPr>
          <p:nvPr/>
        </p:nvPicPr>
        <p:blipFill>
          <a:blip r:embed="rId2"/>
          <a:srcRect/>
          <a:stretch>
            <a:fillRect/>
          </a:stretch>
        </p:blipFill>
        <p:spPr bwMode="auto">
          <a:xfrm>
            <a:off x="2786050" y="1857364"/>
            <a:ext cx="4267200" cy="2357454"/>
          </a:xfrm>
          <a:prstGeom prst="rect">
            <a:avLst/>
          </a:prstGeom>
          <a:noFill/>
          <a:ln w="9525">
            <a:noFill/>
            <a:miter lim="800000"/>
            <a:headEnd/>
            <a:tailEnd/>
          </a:ln>
          <a:effectLst/>
        </p:spPr>
      </p:pic>
      <p:sp>
        <p:nvSpPr>
          <p:cNvPr id="5" name="Прямоугольник 4"/>
          <p:cNvSpPr/>
          <p:nvPr/>
        </p:nvSpPr>
        <p:spPr>
          <a:xfrm>
            <a:off x="500034" y="4357694"/>
            <a:ext cx="8358246" cy="2308324"/>
          </a:xfrm>
          <a:prstGeom prst="rect">
            <a:avLst/>
          </a:prstGeom>
        </p:spPr>
        <p:txBody>
          <a:bodyPr wrap="square">
            <a:spAutoFit/>
          </a:bodyPr>
          <a:lstStyle/>
          <a:p>
            <a:pPr algn="just"/>
            <a:r>
              <a:rPr lang="ru-RU" b="1" dirty="0" smtClean="0"/>
              <a:t>Такая постановка вопроса подразумевает огромные перспективы привлечения учащихся разных возрастов как к непосредственному созданию экспозиции путем обучения детей работе по сборке моделей, так и к проектной деятельности, соответствующей возрасту ребенка. Уже сейчас наблюдается большой интерес детей к экспозиции военной техники в миниатюре. Дети с удовольствием слушают рассказы о тех или иных образцах техники, интересуются техническими и боевыми характеристиками, приводят примеры из рассказов старших родственников или знакомых.</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531</Words>
  <Application>Microsoft Office PowerPoint</Application>
  <PresentationFormat>Экран (4:3)</PresentationFormat>
  <Paragraphs>50</Paragraphs>
  <Slides>16</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Музеи МОУ « СОШ № 28»</vt:lpstr>
      <vt:lpstr>Комната Боевой Славы</vt:lpstr>
      <vt:lpstr>Работа Комнаты Боевой Славы направлена на формирование у школьников чувства патриотизма, любви к Родине, уважения к истории Отечества, выработке активной жизненной позиции.       Главная задача в работе   Центра - сохранить и увековечить память военных лет, огненные страницы истории нашей Родины, имена ее героев и защитников.</vt:lpstr>
      <vt:lpstr>Центр  патриотического воспитания  активно сотрудничает  с Центром военно-патриотического воспитания молодежи и подростков «Набат».  О своей работе в «Набате» ребята рассказывают учащимся нашей школы: проводят классные часы и открытые уроки. </vt:lpstr>
      <vt:lpstr>Комната Быта народов России</vt:lpstr>
      <vt:lpstr>Комната Быта народов России</vt:lpstr>
      <vt:lpstr>Экспозиция военной техники в миниатюре</vt:lpstr>
      <vt:lpstr>Экспозиция военной техники в миниатюре</vt:lpstr>
      <vt:lpstr>Экспозиция военной техники в миниатюре</vt:lpstr>
      <vt:lpstr>Экспозиция военной техники в миниатюре</vt:lpstr>
      <vt:lpstr>Экспозиция военной техники в миниатюре</vt:lpstr>
      <vt:lpstr>Экспозиция военной техники в миниатюре</vt:lpstr>
      <vt:lpstr>Музейная экспозиция  "Страницы истории Балаковского образования"</vt:lpstr>
      <vt:lpstr>Музейная экспозиция  "Страницы истории Балаковского образования"</vt:lpstr>
      <vt:lpstr>Музейная экспозиция  "Страницы истории Балаковского образования"</vt:lpstr>
      <vt:lpstr>Ссылки: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Основными формами работы являются: экскурсии, лекции, презентации, социальное проектирование, уроки мужества, вахты памяти, организация встреч с участниками Великой Отечественной войны, сотрудничество с Центром военно-патриотического воспитания молодежи и подростков «Набат»,  пополнение Комнаты Боевой Славы новыми экспонатами.</dc:title>
  <dc:creator>Владимир</dc:creator>
  <cp:lastModifiedBy>Владимир</cp:lastModifiedBy>
  <cp:revision>10</cp:revision>
  <dcterms:created xsi:type="dcterms:W3CDTF">2011-11-01T17:44:23Z</dcterms:created>
  <dcterms:modified xsi:type="dcterms:W3CDTF">2011-11-04T16:55:13Z</dcterms:modified>
</cp:coreProperties>
</file>